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4" r:id="rId2"/>
    <p:sldId id="295" r:id="rId3"/>
    <p:sldId id="262" r:id="rId4"/>
    <p:sldId id="267" r:id="rId5"/>
    <p:sldId id="263" r:id="rId6"/>
    <p:sldId id="265" r:id="rId7"/>
    <p:sldId id="269" r:id="rId8"/>
    <p:sldId id="296" r:id="rId9"/>
    <p:sldId id="298" r:id="rId10"/>
    <p:sldId id="323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9" autoAdjust="0"/>
    <p:restoredTop sz="95226" autoAdjust="0"/>
  </p:normalViewPr>
  <p:slideViewPr>
    <p:cSldViewPr>
      <p:cViewPr varScale="1">
        <p:scale>
          <a:sx n="114" d="100"/>
          <a:sy n="114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3 - Lecture V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Link Lists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01898B56-8174-894B-8187-B15D96487E2D}"/>
              </a:ext>
            </a:extLst>
          </p:cNvPr>
          <p:cNvSpPr txBox="1">
            <a:spLocks/>
          </p:cNvSpPr>
          <p:nvPr/>
        </p:nvSpPr>
        <p:spPr>
          <a:xfrm>
            <a:off x="2143125" y="1748790"/>
            <a:ext cx="4857750" cy="42463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lvl1pPr>
              <a:defRPr sz="3600" b="0" i="0" u="heavy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N" sz="2700" b="1" u="none" kern="0" dirty="0"/>
              <a:t>Module III – Doubly Link List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E91F466-0BD8-C84E-B7D5-494A97FA0C8F}"/>
              </a:ext>
            </a:extLst>
          </p:cNvPr>
          <p:cNvSpPr txBox="1">
            <a:spLocks/>
          </p:cNvSpPr>
          <p:nvPr/>
        </p:nvSpPr>
        <p:spPr>
          <a:xfrm>
            <a:off x="2117890" y="2628900"/>
            <a:ext cx="4857750" cy="310229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lvl1pPr>
              <a:defRPr sz="3600" b="0" i="0" u="heavy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IN" sz="2700" b="1" u="none" kern="0" dirty="0"/>
              <a:t>Topics to be covered</a:t>
            </a:r>
          </a:p>
          <a:p>
            <a:pPr algn="ctr"/>
            <a:endParaRPr lang="en-IN" sz="2700" b="1" u="none" kern="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u="none" kern="0" dirty="0"/>
              <a:t>Introduction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u="none" kern="0" dirty="0"/>
              <a:t>Node Structure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1800" u="none" kern="0" dirty="0"/>
              <a:t>Operations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IN" sz="1650" kern="0" dirty="0">
                <a:cs typeface="Arial" panose="020B0604020202020204" pitchFamily="34" charset="0"/>
              </a:rPr>
              <a:t>Insertion 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IN" sz="1650" kern="0" dirty="0">
                <a:cs typeface="Arial" panose="020B0604020202020204" pitchFamily="34" charset="0"/>
              </a:rPr>
              <a:t>Deletion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IN" sz="1650" kern="0" dirty="0">
                <a:cs typeface="Arial" panose="020B0604020202020204" pitchFamily="34" charset="0"/>
              </a:rPr>
              <a:t>Searching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IN" sz="1650" kern="0" dirty="0">
                <a:cs typeface="Arial" panose="020B0604020202020204" pitchFamily="34" charset="0"/>
              </a:rPr>
              <a:t>Display</a:t>
            </a:r>
          </a:p>
          <a:p>
            <a:endParaRPr lang="en-IN" sz="2700" b="1" u="none" kern="0" dirty="0"/>
          </a:p>
        </p:txBody>
      </p:sp>
    </p:spTree>
    <p:extLst>
      <p:ext uri="{BB962C8B-B14F-4D97-AF65-F5344CB8AC3E}">
        <p14:creationId xmlns:p14="http://schemas.microsoft.com/office/powerpoint/2010/main" val="205850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219200"/>
            <a:ext cx="5029200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20" dirty="0">
                <a:latin typeface="Verdana"/>
                <a:cs typeface="Verdana"/>
              </a:rPr>
              <a:t>Doubly </a:t>
            </a:r>
            <a:r>
              <a:rPr spc="-158" dirty="0">
                <a:latin typeface="Verdana"/>
                <a:cs typeface="Verdana"/>
              </a:rPr>
              <a:t>Linked</a:t>
            </a:r>
            <a:r>
              <a:rPr spc="-281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285" y="2917697"/>
            <a:ext cx="6880384" cy="220076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248" dirty="0">
                <a:latin typeface="Verdana"/>
                <a:cs typeface="Verdana"/>
              </a:rPr>
              <a:t>In </a:t>
            </a:r>
            <a:r>
              <a:rPr sz="2100" spc="-90" dirty="0">
                <a:latin typeface="Verdana"/>
                <a:cs typeface="Verdana"/>
              </a:rPr>
              <a:t>doubly </a:t>
            </a:r>
            <a:r>
              <a:rPr sz="2100" spc="-124" dirty="0">
                <a:latin typeface="Verdana"/>
                <a:cs typeface="Verdana"/>
              </a:rPr>
              <a:t>linked </a:t>
            </a:r>
            <a:r>
              <a:rPr sz="2100" spc="-150" dirty="0">
                <a:latin typeface="Verdana"/>
                <a:cs typeface="Verdana"/>
              </a:rPr>
              <a:t>list </a:t>
            </a:r>
            <a:r>
              <a:rPr sz="2100" spc="-120" dirty="0">
                <a:latin typeface="Verdana"/>
                <a:cs typeface="Verdana"/>
              </a:rPr>
              <a:t>each </a:t>
            </a:r>
            <a:r>
              <a:rPr sz="2100" spc="-68" dirty="0">
                <a:latin typeface="Verdana"/>
                <a:cs typeface="Verdana"/>
              </a:rPr>
              <a:t>node </a:t>
            </a:r>
            <a:r>
              <a:rPr sz="2100" spc="-165" dirty="0">
                <a:latin typeface="Verdana"/>
                <a:cs typeface="Verdana"/>
              </a:rPr>
              <a:t>is </a:t>
            </a:r>
            <a:r>
              <a:rPr sz="2100" spc="-98" dirty="0">
                <a:latin typeface="Verdana"/>
                <a:cs typeface="Verdana"/>
              </a:rPr>
              <a:t>divided into </a:t>
            </a:r>
            <a:r>
              <a:rPr sz="2100" spc="-139" dirty="0">
                <a:latin typeface="Verdana"/>
                <a:cs typeface="Verdana"/>
              </a:rPr>
              <a:t>three</a:t>
            </a:r>
            <a:r>
              <a:rPr sz="2100" spc="90" dirty="0">
                <a:latin typeface="Verdana"/>
                <a:cs typeface="Verdana"/>
              </a:rPr>
              <a:t> </a:t>
            </a:r>
            <a:r>
              <a:rPr sz="2100" spc="-176" dirty="0">
                <a:latin typeface="Verdana"/>
                <a:cs typeface="Verdana"/>
              </a:rPr>
              <a:t>parts:</a:t>
            </a:r>
            <a:endParaRPr sz="2100" dirty="0">
              <a:latin typeface="Verdana"/>
              <a:cs typeface="Verdana"/>
            </a:endParaRPr>
          </a:p>
          <a:p>
            <a:pPr>
              <a:spcBef>
                <a:spcPts val="34"/>
              </a:spcBef>
            </a:pPr>
            <a:endParaRPr sz="3675" dirty="0">
              <a:latin typeface="Verdana"/>
              <a:cs typeface="Verdana"/>
            </a:endParaRPr>
          </a:p>
          <a:p>
            <a:pPr marL="941070" indent="-246221">
              <a:buAutoNum type="arabicPeriod"/>
              <a:tabLst>
                <a:tab pos="941546" algn="l"/>
              </a:tabLst>
            </a:pPr>
            <a:r>
              <a:rPr sz="2100" spc="-124" dirty="0">
                <a:latin typeface="Verdana"/>
                <a:cs typeface="Verdana"/>
              </a:rPr>
              <a:t>The </a:t>
            </a:r>
            <a:r>
              <a:rPr sz="2100" spc="-150" dirty="0">
                <a:latin typeface="Verdana"/>
                <a:cs typeface="Verdana"/>
              </a:rPr>
              <a:t>first </a:t>
            </a:r>
            <a:r>
              <a:rPr sz="2100" spc="-101" dirty="0">
                <a:latin typeface="Verdana"/>
                <a:cs typeface="Verdana"/>
              </a:rPr>
              <a:t>part </a:t>
            </a:r>
            <a:r>
              <a:rPr sz="2100" spc="-165" dirty="0">
                <a:latin typeface="Verdana"/>
                <a:cs typeface="Verdana"/>
              </a:rPr>
              <a:t>is </a:t>
            </a:r>
            <a:r>
              <a:rPr sz="2100" spc="-127" dirty="0">
                <a:latin typeface="Verdana"/>
                <a:cs typeface="Verdana"/>
              </a:rPr>
              <a:t>PREV</a:t>
            </a:r>
            <a:r>
              <a:rPr sz="2100" spc="-30" dirty="0">
                <a:latin typeface="Verdana"/>
                <a:cs typeface="Verdana"/>
              </a:rPr>
              <a:t> </a:t>
            </a:r>
            <a:r>
              <a:rPr sz="2100" spc="-131" dirty="0">
                <a:latin typeface="Verdana"/>
                <a:cs typeface="Verdana"/>
              </a:rPr>
              <a:t>part.</a:t>
            </a:r>
            <a:endParaRPr sz="2100" dirty="0">
              <a:latin typeface="Verdana"/>
              <a:cs typeface="Verdana"/>
            </a:endParaRPr>
          </a:p>
          <a:p>
            <a:pPr marL="985838" indent="-290989">
              <a:spcBef>
                <a:spcPts val="1260"/>
              </a:spcBef>
              <a:buAutoNum type="arabicPeriod"/>
              <a:tabLst>
                <a:tab pos="986314" algn="l"/>
              </a:tabLst>
            </a:pPr>
            <a:r>
              <a:rPr sz="2100" spc="-120" dirty="0">
                <a:latin typeface="Verdana"/>
                <a:cs typeface="Verdana"/>
              </a:rPr>
              <a:t>The </a:t>
            </a:r>
            <a:r>
              <a:rPr sz="2100" spc="-98" dirty="0">
                <a:latin typeface="Verdana"/>
                <a:cs typeface="Verdana"/>
              </a:rPr>
              <a:t>second </a:t>
            </a:r>
            <a:r>
              <a:rPr sz="2100" spc="-101" dirty="0">
                <a:latin typeface="Verdana"/>
                <a:cs typeface="Verdana"/>
              </a:rPr>
              <a:t>part </a:t>
            </a:r>
            <a:r>
              <a:rPr sz="2100" spc="-165" dirty="0">
                <a:latin typeface="Verdana"/>
                <a:cs typeface="Verdana"/>
              </a:rPr>
              <a:t>is </a:t>
            </a:r>
            <a:r>
              <a:rPr sz="2100" spc="-127" dirty="0">
                <a:latin typeface="Verdana"/>
                <a:cs typeface="Verdana"/>
              </a:rPr>
              <a:t>the </a:t>
            </a:r>
            <a:r>
              <a:rPr lang="en-US" sz="2100" spc="-109" dirty="0">
                <a:latin typeface="Verdana"/>
                <a:cs typeface="Verdana"/>
              </a:rPr>
              <a:t>DATA</a:t>
            </a:r>
            <a:r>
              <a:rPr sz="2100" spc="-75" dirty="0">
                <a:latin typeface="Verdana"/>
                <a:cs typeface="Verdana"/>
              </a:rPr>
              <a:t> </a:t>
            </a:r>
            <a:r>
              <a:rPr sz="2100" spc="-131" dirty="0">
                <a:latin typeface="Verdana"/>
                <a:cs typeface="Verdana"/>
              </a:rPr>
              <a:t>part.</a:t>
            </a:r>
            <a:endParaRPr sz="2100" dirty="0">
              <a:latin typeface="Verdana"/>
              <a:cs typeface="Verdana"/>
            </a:endParaRPr>
          </a:p>
          <a:p>
            <a:pPr marL="985838" indent="-290989">
              <a:spcBef>
                <a:spcPts val="1260"/>
              </a:spcBef>
              <a:buAutoNum type="arabicPeriod"/>
              <a:tabLst>
                <a:tab pos="986314" algn="l"/>
              </a:tabLst>
            </a:pPr>
            <a:r>
              <a:rPr sz="2100" spc="-120" dirty="0">
                <a:latin typeface="Verdana"/>
                <a:cs typeface="Verdana"/>
              </a:rPr>
              <a:t>The </a:t>
            </a:r>
            <a:r>
              <a:rPr sz="2100" spc="-124" dirty="0">
                <a:latin typeface="Verdana"/>
                <a:cs typeface="Verdana"/>
              </a:rPr>
              <a:t>third </a:t>
            </a:r>
            <a:r>
              <a:rPr sz="2100" spc="-101" dirty="0">
                <a:latin typeface="Verdana"/>
                <a:cs typeface="Verdana"/>
              </a:rPr>
              <a:t>part </a:t>
            </a:r>
            <a:r>
              <a:rPr sz="2100" spc="-165" dirty="0">
                <a:latin typeface="Verdana"/>
                <a:cs typeface="Verdana"/>
              </a:rPr>
              <a:t>is </a:t>
            </a:r>
            <a:r>
              <a:rPr sz="2100" spc="-105" dirty="0">
                <a:latin typeface="Verdana"/>
                <a:cs typeface="Verdana"/>
              </a:rPr>
              <a:t>NEXT</a:t>
            </a:r>
            <a:r>
              <a:rPr sz="2100" spc="-45" dirty="0">
                <a:latin typeface="Verdana"/>
                <a:cs typeface="Verdana"/>
              </a:rPr>
              <a:t> </a:t>
            </a:r>
            <a:r>
              <a:rPr sz="2100" spc="-131" dirty="0">
                <a:latin typeface="Verdana"/>
                <a:cs typeface="Verdana"/>
              </a:rPr>
              <a:t>part.</a:t>
            </a:r>
            <a:endParaRPr sz="21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7048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51" y="2142554"/>
            <a:ext cx="2299335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4" dirty="0"/>
              <a:t>*Nodes</a:t>
            </a:r>
            <a:r>
              <a:rPr sz="2400" spc="-68" dirty="0"/>
              <a:t> </a:t>
            </a:r>
            <a:r>
              <a:rPr sz="2400" spc="4" dirty="0"/>
              <a:t>structure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831951" y="2932080"/>
            <a:ext cx="2482749" cy="16716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8" dirty="0">
                <a:latin typeface="Arial"/>
                <a:cs typeface="Arial"/>
              </a:rPr>
              <a:t>struct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node</a:t>
            </a:r>
            <a:endParaRPr dirty="0">
              <a:latin typeface="Arial"/>
              <a:cs typeface="Arial"/>
            </a:endParaRPr>
          </a:p>
          <a:p>
            <a:pPr marL="9525"/>
            <a:r>
              <a:rPr spc="-60" dirty="0">
                <a:latin typeface="Arial"/>
                <a:cs typeface="Arial"/>
              </a:rPr>
              <a:t>{</a:t>
            </a:r>
            <a:endParaRPr lang="en-US" spc="-60" dirty="0">
              <a:latin typeface="Arial"/>
              <a:cs typeface="Arial"/>
            </a:endParaRPr>
          </a:p>
          <a:p>
            <a:pPr marL="9525"/>
            <a:r>
              <a:rPr lang="en-IN" spc="-60" dirty="0">
                <a:latin typeface="Arial"/>
                <a:cs typeface="Arial"/>
              </a:rPr>
              <a:t> struct node *</a:t>
            </a:r>
            <a:r>
              <a:rPr lang="en-IN" spc="-60" dirty="0" err="1">
                <a:latin typeface="Arial"/>
                <a:cs typeface="Arial"/>
              </a:rPr>
              <a:t>prev</a:t>
            </a:r>
            <a:r>
              <a:rPr lang="en-IN" spc="-60" dirty="0">
                <a:latin typeface="Arial"/>
                <a:cs typeface="Arial"/>
              </a:rPr>
              <a:t>;</a:t>
            </a:r>
          </a:p>
          <a:p>
            <a:pPr marL="9525"/>
            <a:r>
              <a:rPr lang="en-IN" spc="-60" dirty="0">
                <a:latin typeface="Arial"/>
                <a:cs typeface="Arial"/>
              </a:rPr>
              <a:t> int data;</a:t>
            </a:r>
          </a:p>
          <a:p>
            <a:pPr marL="9525"/>
            <a:r>
              <a:rPr lang="en-IN" spc="-60" dirty="0">
                <a:latin typeface="Arial"/>
                <a:cs typeface="Arial"/>
              </a:rPr>
              <a:t> struct node *next;</a:t>
            </a:r>
          </a:p>
          <a:p>
            <a:pPr marL="9525"/>
            <a:r>
              <a:rPr lang="en-IN" spc="-60" dirty="0">
                <a:latin typeface="Arial"/>
                <a:cs typeface="Arial"/>
              </a:rPr>
              <a:t>}*head=NULL;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A7843-435A-F14F-87D9-3CE71514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43" y="1907288"/>
            <a:ext cx="4844143" cy="33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71751" y="4001445"/>
            <a:ext cx="4347686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49" dirty="0">
                <a:latin typeface="Arial"/>
                <a:cs typeface="Arial"/>
              </a:rPr>
              <a:t>A </a:t>
            </a:r>
            <a:r>
              <a:rPr sz="2100" spc="-38" dirty="0">
                <a:latin typeface="Arial"/>
                <a:cs typeface="Arial"/>
              </a:rPr>
              <a:t>graphical </a:t>
            </a:r>
            <a:r>
              <a:rPr sz="2100" spc="-49" dirty="0">
                <a:latin typeface="Arial"/>
                <a:cs typeface="Arial"/>
              </a:rPr>
              <a:t>view </a:t>
            </a:r>
            <a:r>
              <a:rPr sz="2100" spc="49" dirty="0">
                <a:latin typeface="Arial"/>
                <a:cs typeface="Arial"/>
              </a:rPr>
              <a:t>of</a:t>
            </a:r>
            <a:r>
              <a:rPr sz="2100" spc="-413" dirty="0">
                <a:latin typeface="Arial"/>
                <a:cs typeface="Arial"/>
              </a:rPr>
              <a:t> </a:t>
            </a:r>
            <a:r>
              <a:rPr sz="2100" spc="-101" dirty="0">
                <a:latin typeface="Arial"/>
                <a:cs typeface="Arial"/>
              </a:rPr>
              <a:t>a </a:t>
            </a:r>
            <a:r>
              <a:rPr sz="2100" spc="4" dirty="0">
                <a:latin typeface="Arial"/>
                <a:cs typeface="Arial"/>
              </a:rPr>
              <a:t>doubly </a:t>
            </a:r>
            <a:r>
              <a:rPr sz="2100" spc="-19" dirty="0">
                <a:latin typeface="Arial"/>
                <a:cs typeface="Arial"/>
              </a:rPr>
              <a:t>linked list</a:t>
            </a:r>
            <a:endParaRPr sz="21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1D6D1-30A8-3C40-A60F-62C1E607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86" y="2290894"/>
            <a:ext cx="8338283" cy="17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43" y="1903247"/>
            <a:ext cx="4458176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191" dirty="0">
                <a:latin typeface="Verdana"/>
                <a:cs typeface="Verdana"/>
              </a:rPr>
              <a:t>DLL </a:t>
            </a:r>
            <a:r>
              <a:rPr spc="-124" dirty="0">
                <a:latin typeface="Verdana"/>
                <a:cs typeface="Verdana"/>
              </a:rPr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322" y="2851403"/>
            <a:ext cx="6610579" cy="202321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35" dirty="0">
                <a:latin typeface="Verdana"/>
                <a:cs typeface="Verdana"/>
              </a:rPr>
              <a:t>There </a:t>
            </a:r>
            <a:r>
              <a:rPr sz="2100" spc="-150" dirty="0">
                <a:latin typeface="Verdana"/>
                <a:cs typeface="Verdana"/>
              </a:rPr>
              <a:t>are </a:t>
            </a:r>
            <a:r>
              <a:rPr sz="2100" spc="-153" dirty="0">
                <a:latin typeface="Verdana"/>
                <a:cs typeface="Verdana"/>
              </a:rPr>
              <a:t>several </a:t>
            </a:r>
            <a:r>
              <a:rPr sz="2100" spc="-105" dirty="0">
                <a:latin typeface="Verdana"/>
                <a:cs typeface="Verdana"/>
              </a:rPr>
              <a:t>operations </a:t>
            </a:r>
            <a:r>
              <a:rPr sz="2100" spc="-116" dirty="0">
                <a:latin typeface="Verdana"/>
                <a:cs typeface="Verdana"/>
              </a:rPr>
              <a:t>in </a:t>
            </a:r>
            <a:r>
              <a:rPr lang="en-US" sz="2100" spc="-139" dirty="0">
                <a:latin typeface="Verdana"/>
                <a:cs typeface="Verdana"/>
              </a:rPr>
              <a:t>doubly</a:t>
            </a:r>
            <a:r>
              <a:rPr sz="2100" spc="-139" dirty="0">
                <a:latin typeface="Verdana"/>
                <a:cs typeface="Verdana"/>
              </a:rPr>
              <a:t> </a:t>
            </a:r>
            <a:r>
              <a:rPr sz="2100" spc="-124" dirty="0">
                <a:latin typeface="Verdana"/>
                <a:cs typeface="Verdana"/>
              </a:rPr>
              <a:t>linked</a:t>
            </a:r>
            <a:r>
              <a:rPr sz="2100" spc="45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list:</a:t>
            </a:r>
            <a:endParaRPr sz="2100" dirty="0">
              <a:latin typeface="Verdana"/>
              <a:cs typeface="Verdana"/>
            </a:endParaRPr>
          </a:p>
          <a:p>
            <a:pPr>
              <a:spcBef>
                <a:spcPts val="38"/>
              </a:spcBef>
            </a:pPr>
            <a:endParaRPr sz="2588" dirty="0">
              <a:latin typeface="Verdana"/>
              <a:cs typeface="Verdana"/>
            </a:endParaRPr>
          </a:p>
          <a:p>
            <a:pPr marL="377190" indent="-290989">
              <a:buSzPct val="96428"/>
              <a:buAutoNum type="arabicPeriod"/>
              <a:tabLst>
                <a:tab pos="377666" algn="l"/>
              </a:tabLst>
            </a:pPr>
            <a:r>
              <a:rPr sz="2100" b="1" spc="-143" dirty="0">
                <a:latin typeface="Verdana"/>
                <a:cs typeface="Verdana"/>
              </a:rPr>
              <a:t>Insertion</a:t>
            </a:r>
            <a:endParaRPr sz="2100" b="1" dirty="0">
              <a:latin typeface="Verdana"/>
              <a:cs typeface="Verdana"/>
            </a:endParaRPr>
          </a:p>
          <a:p>
            <a:pPr marL="377190" indent="-290989">
              <a:buSzPct val="96428"/>
              <a:buAutoNum type="arabicPeriod"/>
              <a:tabLst>
                <a:tab pos="377666" algn="l"/>
              </a:tabLst>
            </a:pPr>
            <a:r>
              <a:rPr sz="2100" spc="-105" dirty="0">
                <a:latin typeface="Verdana"/>
                <a:cs typeface="Verdana"/>
              </a:rPr>
              <a:t>Deletion</a:t>
            </a:r>
            <a:endParaRPr sz="2100" dirty="0">
              <a:latin typeface="Verdana"/>
              <a:cs typeface="Verdana"/>
            </a:endParaRPr>
          </a:p>
          <a:p>
            <a:pPr marL="381476" indent="-295275">
              <a:buSzPct val="96428"/>
              <a:buAutoNum type="arabicPeriod"/>
              <a:tabLst>
                <a:tab pos="381953" algn="l"/>
              </a:tabLst>
            </a:pPr>
            <a:r>
              <a:rPr sz="2100" spc="-139" dirty="0">
                <a:latin typeface="Verdana"/>
                <a:cs typeface="Verdana"/>
              </a:rPr>
              <a:t>Searching</a:t>
            </a:r>
            <a:endParaRPr sz="2100" dirty="0">
              <a:latin typeface="Verdana"/>
              <a:cs typeface="Verdana"/>
            </a:endParaRPr>
          </a:p>
          <a:p>
            <a:pPr marL="377666" indent="-291465">
              <a:buSzPct val="96428"/>
              <a:buAutoNum type="arabicPeriod"/>
              <a:tabLst>
                <a:tab pos="378143" algn="l"/>
              </a:tabLst>
            </a:pPr>
            <a:r>
              <a:rPr sz="2100" spc="-135" dirty="0">
                <a:latin typeface="Verdana"/>
                <a:cs typeface="Verdana"/>
              </a:rPr>
              <a:t>Display</a:t>
            </a:r>
            <a:endParaRPr sz="21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6135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5800" y="1759128"/>
            <a:ext cx="3300413" cy="19486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>
              <a:spcBef>
                <a:spcPts val="75"/>
              </a:spcBef>
              <a:tabLst>
                <a:tab pos="266224" algn="l"/>
                <a:tab pos="267176" algn="l"/>
              </a:tabLst>
            </a:pPr>
            <a:r>
              <a:rPr lang="en-IN" b="1" dirty="0"/>
              <a:t>Insertion</a:t>
            </a:r>
            <a:br>
              <a:rPr lang="en-IN" dirty="0"/>
            </a:br>
            <a:r>
              <a:rPr lang="en-IN" dirty="0"/>
              <a:t>A node can be added in four ways</a:t>
            </a:r>
            <a:br>
              <a:rPr lang="en-IN" dirty="0"/>
            </a:br>
            <a:r>
              <a:rPr lang="en-IN" b="1" dirty="0"/>
              <a:t>1) </a:t>
            </a:r>
            <a:r>
              <a:rPr lang="en-IN" dirty="0"/>
              <a:t>At the front of the DLL</a:t>
            </a:r>
            <a:br>
              <a:rPr lang="en-IN" dirty="0"/>
            </a:br>
            <a:r>
              <a:rPr lang="en-IN" b="1" dirty="0"/>
              <a:t>2)</a:t>
            </a:r>
            <a:r>
              <a:rPr lang="en-IN" dirty="0"/>
              <a:t> After a given node.</a:t>
            </a:r>
            <a:br>
              <a:rPr lang="en-IN" dirty="0"/>
            </a:br>
            <a:r>
              <a:rPr lang="en-IN" b="1" dirty="0"/>
              <a:t>3)</a:t>
            </a:r>
            <a:r>
              <a:rPr lang="en-IN" dirty="0"/>
              <a:t> At the end of the DLL</a:t>
            </a:r>
            <a:br>
              <a:rPr lang="en-IN" dirty="0"/>
            </a:br>
            <a:r>
              <a:rPr lang="en-IN" b="1" dirty="0"/>
              <a:t>4)</a:t>
            </a:r>
            <a:r>
              <a:rPr lang="en-IN" dirty="0"/>
              <a:t> Before a given node.</a:t>
            </a:r>
            <a:endParaRPr dirty="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BD959-DF3A-2246-802B-F084BB75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712428"/>
            <a:ext cx="8001000" cy="2544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1FE88-2A0A-C24E-B309-49B86A773F61}"/>
              </a:ext>
            </a:extLst>
          </p:cNvPr>
          <p:cNvSpPr txBox="1"/>
          <p:nvPr/>
        </p:nvSpPr>
        <p:spPr>
          <a:xfrm>
            <a:off x="4133387" y="3361489"/>
            <a:ext cx="266149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 At the front of the DLL</a:t>
            </a:r>
          </a:p>
        </p:txBody>
      </p:sp>
    </p:spTree>
    <p:extLst>
      <p:ext uri="{BB962C8B-B14F-4D97-AF65-F5344CB8AC3E}">
        <p14:creationId xmlns:p14="http://schemas.microsoft.com/office/powerpoint/2010/main" val="36127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095C7-78D8-DD45-9D93-A6CE2D83B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22" y="1499078"/>
            <a:ext cx="7903078" cy="2434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53EC5-83A0-1D45-A421-26C26B778E4C}"/>
              </a:ext>
            </a:extLst>
          </p:cNvPr>
          <p:cNvSpPr txBox="1"/>
          <p:nvPr/>
        </p:nvSpPr>
        <p:spPr>
          <a:xfrm>
            <a:off x="3143250" y="1172599"/>
            <a:ext cx="225914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 After a given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3E290-8C82-7146-BC89-45E7B4D62809}"/>
              </a:ext>
            </a:extLst>
          </p:cNvPr>
          <p:cNvSpPr txBox="1"/>
          <p:nvPr/>
        </p:nvSpPr>
        <p:spPr>
          <a:xfrm>
            <a:off x="3143250" y="3456975"/>
            <a:ext cx="255570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50" b="1" dirty="0">
                <a:solidFill>
                  <a:prstClr val="black"/>
                </a:solidFill>
              </a:rPr>
              <a:t>3. At the end of the DLL</a:t>
            </a:r>
            <a:endParaRPr lang="en-US" sz="16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47351-E825-004A-94BD-3CCBDBC8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56502"/>
            <a:ext cx="8221001" cy="2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53EC5-83A0-1D45-A421-26C26B778E4C}"/>
              </a:ext>
            </a:extLst>
          </p:cNvPr>
          <p:cNvSpPr txBox="1"/>
          <p:nvPr/>
        </p:nvSpPr>
        <p:spPr>
          <a:xfrm>
            <a:off x="3143251" y="161006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prstClr val="black"/>
                </a:solidFill>
              </a:rPr>
              <a:t>4. Before a given node.</a:t>
            </a:r>
            <a:endParaRPr lang="en-US" sz="16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00163-E62D-6C42-8A39-231D2925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486024"/>
            <a:ext cx="7177731" cy="23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0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197</Words>
  <Application>Microsoft Macintosh PowerPoint</Application>
  <PresentationFormat>On-screen Show (4:3)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Baskerville Old Face</vt:lpstr>
      <vt:lpstr>Courier New</vt:lpstr>
      <vt:lpstr>Verdana</vt:lpstr>
      <vt:lpstr>Default Design</vt:lpstr>
      <vt:lpstr>PowerPoint Presentation</vt:lpstr>
      <vt:lpstr>PowerPoint Presentation</vt:lpstr>
      <vt:lpstr>Doubly Linked List</vt:lpstr>
      <vt:lpstr>*Nodes structure</vt:lpstr>
      <vt:lpstr>PowerPoint Presentation</vt:lpstr>
      <vt:lpstr>DLL Operations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33</cp:revision>
  <dcterms:created xsi:type="dcterms:W3CDTF">2020-08-10T17:14:23Z</dcterms:created>
  <dcterms:modified xsi:type="dcterms:W3CDTF">2020-08-26T08:36:00Z</dcterms:modified>
</cp:coreProperties>
</file>